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9"/>
  </p:notesMasterIdLst>
  <p:sldIdLst>
    <p:sldId id="256" r:id="rId4"/>
    <p:sldId id="257" r:id="rId5"/>
    <p:sldId id="262" r:id="rId6"/>
    <p:sldId id="278" r:id="rId7"/>
    <p:sldId id="280" r:id="rId8"/>
    <p:sldId id="268" r:id="rId9"/>
    <p:sldId id="269" r:id="rId10"/>
    <p:sldId id="281" r:id="rId11"/>
    <p:sldId id="274" r:id="rId12"/>
    <p:sldId id="275" r:id="rId13"/>
    <p:sldId id="279" r:id="rId14"/>
    <p:sldId id="283" r:id="rId15"/>
    <p:sldId id="263" r:id="rId16"/>
    <p:sldId id="282" r:id="rId17"/>
    <p:sldId id="27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8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89" d="100"/>
          <a:sy n="89" d="100"/>
        </p:scale>
        <p:origin x="144" y="60"/>
      </p:cViewPr>
      <p:guideLst>
        <p:guide orient="horz" pos="21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C116A-AE71-42EA-9D47-6A297368DD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A7D57C-3B84-4E1A-B25A-3CE18DDD1E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3AD4-B714-48CB-BEE1-06A7EEA280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BB68-D077-464A-9D3B-C8E9495AA6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3AD4-B714-48CB-BEE1-06A7EEA280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BB68-D077-464A-9D3B-C8E9495AA6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3AD4-B714-48CB-BEE1-06A7EEA280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BB68-D077-464A-9D3B-C8E9495AA6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3AD4-B714-48CB-BEE1-06A7EEA280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BB68-D077-464A-9D3B-C8E9495AA6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3AD4-B714-48CB-BEE1-06A7EEA280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BB68-D077-464A-9D3B-C8E9495AA6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3AD4-B714-48CB-BEE1-06A7EEA280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BB68-D077-464A-9D3B-C8E9495AA6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3AD4-B714-48CB-BEE1-06A7EEA280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BB68-D077-464A-9D3B-C8E9495AA6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3AD4-B714-48CB-BEE1-06A7EEA280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BB68-D077-464A-9D3B-C8E9495AA6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3AD4-B714-48CB-BEE1-06A7EEA280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BB68-D077-464A-9D3B-C8E9495AA6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3AD4-B714-48CB-BEE1-06A7EEA280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BB68-D077-464A-9D3B-C8E9495AA6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3AD4-B714-48CB-BEE1-06A7EEA280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BB68-D077-464A-9D3B-C8E9495AA6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B3AD4-B714-48CB-BEE1-06A7EEA280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CBB68-D077-464A-9D3B-C8E9495AA61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0360" y="3134359"/>
            <a:ext cx="794771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课 文字“打招呼”</a:t>
            </a:r>
            <a:endParaRPr lang="zh-CN" altLang="en-US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31400" y="2222588"/>
            <a:ext cx="56222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78D2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第一单元 智能控制</a:t>
            </a:r>
            <a:endParaRPr lang="zh-CN" alt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E78D2D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919359" y="1553771"/>
            <a:ext cx="5305283" cy="40139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内容占位符 4"/>
          <p:cNvSpPr txBox="1"/>
          <p:nvPr/>
        </p:nvSpPr>
        <p:spPr>
          <a:xfrm>
            <a:off x="1837832" y="761926"/>
            <a:ext cx="4248150" cy="1005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关键指令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4400" dirty="0"/>
          </a:p>
          <a:p>
            <a:pPr marL="0" indent="0">
              <a:buFont typeface="Arial" panose="020B0604020202020204" pitchFamily="34" charset="0"/>
              <a:buNone/>
            </a:pPr>
            <a:endParaRPr lang="zh-CN" altLang="zh-CN" sz="4400" dirty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4400" dirty="0"/>
          </a:p>
        </p:txBody>
      </p:sp>
      <p:pic>
        <p:nvPicPr>
          <p:cNvPr id="20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457" y="1767131"/>
            <a:ext cx="1202690" cy="594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457" y="3475281"/>
            <a:ext cx="1818640" cy="516890"/>
          </a:xfrm>
          <a:prstGeom prst="rect">
            <a:avLst/>
          </a:prstGeom>
        </p:spPr>
      </p:pic>
      <p:pic>
        <p:nvPicPr>
          <p:cNvPr id="23" name="图片 2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907" y="4364916"/>
            <a:ext cx="1158240" cy="520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315" y="2708910"/>
            <a:ext cx="424815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对话气泡: 矩形 18"/>
          <p:cNvSpPr/>
          <p:nvPr/>
        </p:nvSpPr>
        <p:spPr>
          <a:xfrm>
            <a:off x="1984786" y="2194560"/>
            <a:ext cx="6013525" cy="2850776"/>
          </a:xfrm>
          <a:prstGeom prst="wedgeRectCallout">
            <a:avLst>
              <a:gd name="adj1" fmla="val -56075"/>
              <a:gd name="adj2" fmla="val -77689"/>
            </a:avLst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17403" y="2311650"/>
            <a:ext cx="2244525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【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任务二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】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30926" y="3355947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编写脚本，在显示屏上显示静态文字。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对话气泡: 矩形 18"/>
          <p:cNvSpPr/>
          <p:nvPr/>
        </p:nvSpPr>
        <p:spPr>
          <a:xfrm>
            <a:off x="1984786" y="2194560"/>
            <a:ext cx="6013525" cy="2850776"/>
          </a:xfrm>
          <a:prstGeom prst="wedgeRectCallout">
            <a:avLst>
              <a:gd name="adj1" fmla="val -56075"/>
              <a:gd name="adj2" fmla="val -77689"/>
            </a:avLst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17403" y="2311650"/>
            <a:ext cx="2244525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【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任务三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】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30926" y="3355947"/>
            <a:ext cx="5444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编写脚本，在显示屏上显示动态文字。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86794" y="2225039"/>
            <a:ext cx="3126652" cy="825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19405" y="1450260"/>
            <a:ext cx="3138331" cy="31477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11233" y="3353134"/>
            <a:ext cx="469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静态文字居中显示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627" y="1490293"/>
            <a:ext cx="2889885" cy="30676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41155" y="4892131"/>
            <a:ext cx="469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动态文字居中显示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内容占位符 4"/>
          <p:cNvSpPr txBox="1"/>
          <p:nvPr/>
        </p:nvSpPr>
        <p:spPr>
          <a:xfrm>
            <a:off x="1837832" y="761926"/>
            <a:ext cx="4248150" cy="1005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参考程序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4400" dirty="0"/>
          </a:p>
          <a:p>
            <a:pPr marL="0" indent="0">
              <a:buFont typeface="Arial" panose="020B0604020202020204" pitchFamily="34" charset="0"/>
              <a:buNone/>
            </a:pPr>
            <a:endParaRPr lang="zh-CN" altLang="zh-CN" sz="4400" dirty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4938" t="7078" r="7768" b="10206"/>
          <a:stretch>
            <a:fillRect/>
          </a:stretch>
        </p:blipFill>
        <p:spPr>
          <a:xfrm>
            <a:off x="1048385" y="2319020"/>
            <a:ext cx="2996565" cy="6553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话气泡: 矩形 1"/>
          <p:cNvSpPr/>
          <p:nvPr/>
        </p:nvSpPr>
        <p:spPr>
          <a:xfrm>
            <a:off x="1984786" y="2194560"/>
            <a:ext cx="6013525" cy="2850776"/>
          </a:xfrm>
          <a:prstGeom prst="wedgeRectCallout">
            <a:avLst>
              <a:gd name="adj1" fmla="val -56075"/>
              <a:gd name="adj2" fmla="val -77689"/>
            </a:avLst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17403" y="2311650"/>
            <a:ext cx="183255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【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拓展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】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08515" y="3293528"/>
            <a:ext cx="5345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你还想在掌控板上显示哪些文字，中文可以吗？如何实现分行显示、调整滚动方向和速度？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1767253" y="1555660"/>
            <a:ext cx="6207368" cy="29997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indent="2667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小学生麦麦最近正在兴致勃勃地玩着一个神秘“玩具”，他想把这个“好朋友”介绍给同学，将好玩的东西跟他们一起分享，“应该如何将好朋友介绍出去呢？”“如何让同学们和他一样喜欢呢？”心里的疑惑不断产生。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0" indent="2667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掌控板这个“玩具”对于从未见过的同学是新鲜的，看上去平凡的样子里面可是藏着非常多的宝藏。让我们一起来认识它。瞧，它都迫不及待地跟大家“打招呼”了呢。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横卷形 5"/>
          <p:cNvSpPr/>
          <p:nvPr/>
        </p:nvSpPr>
        <p:spPr>
          <a:xfrm>
            <a:off x="685800" y="703383"/>
            <a:ext cx="7781192" cy="4853348"/>
          </a:xfrm>
          <a:prstGeom prst="horizontalScroll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6630" y="729753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情景描述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4955" y="2467543"/>
            <a:ext cx="8119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安装掌控板驱动程序，体验显示屏的文字打招呼。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16405" y="806524"/>
            <a:ext cx="223651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zh-CN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任务描述</a:t>
            </a:r>
            <a:endParaRPr lang="zh-CN" alt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16405" y="806524"/>
            <a:ext cx="223651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zh-CN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器材准备</a:t>
            </a:r>
            <a:endParaRPr lang="zh-CN" alt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28018" y="342900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/>
              <a:t>＋</a:t>
            </a:r>
            <a:endParaRPr lang="zh-CN" altLang="en-US" sz="4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022615" y="4843029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掌控板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6" t="15849" r="15892" b="12705"/>
          <a:stretch>
            <a:fillRect/>
          </a:stretch>
        </p:blipFill>
        <p:spPr>
          <a:xfrm>
            <a:off x="5489767" y="2463548"/>
            <a:ext cx="2434631" cy="197731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03297" y="4843030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USB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数据线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8" t="8593" r="16444" b="9630"/>
          <a:stretch>
            <a:fillRect/>
          </a:stretch>
        </p:blipFill>
        <p:spPr>
          <a:xfrm>
            <a:off x="1423174" y="2463548"/>
            <a:ext cx="2236510" cy="19944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4"/>
          <p:cNvSpPr>
            <a:spLocks noGrp="1"/>
          </p:cNvSpPr>
          <p:nvPr>
            <p:ph idx="1"/>
          </p:nvPr>
        </p:nvSpPr>
        <p:spPr>
          <a:xfrm>
            <a:off x="1916605" y="649639"/>
            <a:ext cx="2756995" cy="782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1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认识</a:t>
            </a:r>
            <a:r>
              <a:rPr lang="en-US" altLang="zh-CN" sz="41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Mind</a:t>
            </a:r>
            <a:r>
              <a:rPr lang="en-US" altLang="zh-CN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n-US" altLang="zh-CN" sz="4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marL="0" indent="0">
              <a:buNone/>
            </a:pPr>
            <a:endParaRPr lang="zh-CN" altLang="zh-CN" sz="4400" dirty="0"/>
          </a:p>
          <a:p>
            <a:pPr marL="0" indent="0">
              <a:buNone/>
            </a:pPr>
            <a:endParaRPr lang="zh-CN" altLang="en-US" sz="4400" dirty="0"/>
          </a:p>
        </p:txBody>
      </p:sp>
      <p:sp>
        <p:nvSpPr>
          <p:cNvPr id="4" name="文本框 3"/>
          <p:cNvSpPr txBox="1"/>
          <p:nvPr/>
        </p:nvSpPr>
        <p:spPr>
          <a:xfrm>
            <a:off x="1785620" y="4827825"/>
            <a:ext cx="4832350" cy="175323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指令区：包含动作、外观、声音等多类指令。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脚本区：为角色和舞台编写脚本的区域。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舞台区：创作和展示的窗口。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角色列表区：管理角色和舞台的区域。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39" name="图片 2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5" b="-717"/>
          <a:stretch>
            <a:fillRect/>
          </a:stretch>
        </p:blipFill>
        <p:spPr>
          <a:xfrm>
            <a:off x="1582420" y="1451610"/>
            <a:ext cx="5987415" cy="3082925"/>
          </a:xfrm>
          <a:prstGeom prst="rect">
            <a:avLst/>
          </a:prstGeom>
          <a:ln>
            <a:noFill/>
          </a:ln>
        </p:spPr>
      </p:pic>
      <p:sp>
        <p:nvSpPr>
          <p:cNvPr id="13" name="矩形 5"/>
          <p:cNvSpPr/>
          <p:nvPr/>
        </p:nvSpPr>
        <p:spPr>
          <a:xfrm>
            <a:off x="2933065" y="1899920"/>
            <a:ext cx="2517775" cy="25977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b="1" kern="100">
                <a:solidFill>
                  <a:srgbClr val="C0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脚本区</a:t>
            </a:r>
            <a:endParaRPr lang="en-US" altLang="zh-CN" sz="1400" b="1" kern="100">
              <a:solidFill>
                <a:srgbClr val="C0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4" name="矩形 7"/>
          <p:cNvSpPr/>
          <p:nvPr/>
        </p:nvSpPr>
        <p:spPr>
          <a:xfrm>
            <a:off x="1582420" y="1899920"/>
            <a:ext cx="1338580" cy="260604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 rtl="0" eaLnBrk="1" fontAlgn="auto" latinLnBrk="0" hangingPunct="1">
              <a:lnSpc>
                <a:spcPts val="700"/>
              </a:lnSpc>
            </a:pPr>
            <a:r>
              <a:rPr lang="en-US" altLang="zh-CN" sz="1050" b="1" kern="100">
                <a:solidFill>
                  <a:srgbClr val="385723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指</a:t>
            </a:r>
            <a:endParaRPr lang="en-US" altLang="zh-CN" sz="1050" b="1" kern="100">
              <a:solidFill>
                <a:srgbClr val="385723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r" rtl="0" eaLnBrk="1" fontAlgn="auto" latinLnBrk="0" hangingPunct="1">
              <a:lnSpc>
                <a:spcPts val="700"/>
              </a:lnSpc>
            </a:pPr>
            <a:endParaRPr lang="en-US" altLang="zh-CN" sz="1050" b="1" kern="100">
              <a:solidFill>
                <a:srgbClr val="385723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r" rtl="0" eaLnBrk="1" fontAlgn="auto" latinLnBrk="0" hangingPunct="1">
              <a:lnSpc>
                <a:spcPts val="700"/>
              </a:lnSpc>
            </a:pPr>
            <a:r>
              <a:rPr lang="en-US" altLang="zh-CN" sz="1050" b="1" kern="100">
                <a:solidFill>
                  <a:srgbClr val="385723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令</a:t>
            </a:r>
            <a:endParaRPr lang="en-US" altLang="zh-CN" sz="1050" b="1" kern="100">
              <a:solidFill>
                <a:srgbClr val="385723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r" rtl="0" eaLnBrk="1" fontAlgn="auto" latinLnBrk="0" hangingPunct="1">
              <a:lnSpc>
                <a:spcPts val="700"/>
              </a:lnSpc>
            </a:pPr>
            <a:endParaRPr lang="en-US" altLang="zh-CN" sz="1050" b="1" kern="100">
              <a:solidFill>
                <a:srgbClr val="385723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r" rtl="0" eaLnBrk="1" fontAlgn="auto" latinLnBrk="0" hangingPunct="1">
              <a:lnSpc>
                <a:spcPts val="700"/>
              </a:lnSpc>
            </a:pPr>
            <a:r>
              <a:rPr lang="en-US" altLang="zh-CN" sz="1050" b="1" kern="100">
                <a:solidFill>
                  <a:srgbClr val="385723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区</a:t>
            </a:r>
            <a:endParaRPr lang="en-US" altLang="zh-CN" sz="1050" b="1" kern="100">
              <a:solidFill>
                <a:srgbClr val="385723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5" name="矩形 9"/>
          <p:cNvSpPr/>
          <p:nvPr/>
        </p:nvSpPr>
        <p:spPr>
          <a:xfrm>
            <a:off x="5469255" y="1906905"/>
            <a:ext cx="2097405" cy="157099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/>
            <a:r>
              <a:rPr lang="en-US" altLang="zh-CN" sz="105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 </a:t>
            </a:r>
            <a:endParaRPr lang="en-US" altLang="zh-CN" sz="105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just"/>
            <a:r>
              <a:rPr lang="en-US" altLang="zh-CN" sz="105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 </a:t>
            </a:r>
            <a:endParaRPr lang="en-US" altLang="zh-CN" sz="105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just"/>
            <a:r>
              <a:rPr lang="en-US" altLang="zh-CN" sz="1050" b="1" kern="100">
                <a:solidFill>
                  <a:srgbClr val="2F5597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舞台区</a:t>
            </a:r>
            <a:endParaRPr lang="en-US" altLang="zh-CN" sz="1050" b="1" kern="100">
              <a:solidFill>
                <a:srgbClr val="2F5597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" name="矩形 14"/>
          <p:cNvSpPr/>
          <p:nvPr/>
        </p:nvSpPr>
        <p:spPr>
          <a:xfrm>
            <a:off x="1564005" y="1432560"/>
            <a:ext cx="6002020" cy="43561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rtl="0" eaLnBrk="1" fontAlgn="auto" latinLnBrk="0" hangingPunct="1">
              <a:lnSpc>
                <a:spcPct val="100000"/>
              </a:lnSpc>
            </a:pPr>
            <a:r>
              <a:rPr lang="en-US" altLang="zh-CN" sz="1200" b="1" kern="100">
                <a:solidFill>
                  <a:srgbClr val="2F5597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菜单与工具栏</a:t>
            </a:r>
            <a:endParaRPr lang="en-US" altLang="zh-CN" sz="900" b="1" kern="100">
              <a:solidFill>
                <a:srgbClr val="2F5597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just"/>
            <a:r>
              <a:rPr lang="en-US" altLang="zh-CN" sz="105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 </a:t>
            </a:r>
            <a:endParaRPr lang="en-US" altLang="zh-CN" sz="105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" name="矩形 8"/>
          <p:cNvSpPr/>
          <p:nvPr/>
        </p:nvSpPr>
        <p:spPr>
          <a:xfrm>
            <a:off x="5480685" y="3497580"/>
            <a:ext cx="2098675" cy="995680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b="1" kern="100">
                <a:solidFill>
                  <a:srgbClr val="70AD47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角色列表区</a:t>
            </a:r>
            <a:endParaRPr lang="en-US" altLang="zh-CN" sz="1050" b="1" kern="100">
              <a:solidFill>
                <a:srgbClr val="70AD47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82284" y="1451455"/>
            <a:ext cx="5775595" cy="85837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Mind+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是由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DFRobot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最新推出的基于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Scratch3.0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的青少年编程软件，支持图形化编程及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Python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编程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6" grpId="0" animBg="1"/>
      <p:bldP spid="16" grpId="1" animBg="1"/>
      <p:bldP spid="14" grpId="0" animBg="1"/>
      <p:bldP spid="14" grpId="1" animBg="1"/>
      <p:bldP spid="13" grpId="0" animBg="1"/>
      <p:bldP spid="13" grpId="1" animBg="1"/>
      <p:bldP spid="15" grpId="0" animBg="1"/>
      <p:bldP spid="15" grpId="1" animBg="1"/>
      <p:bldP spid="17" grpId="0" animBg="1"/>
      <p:bldP spid="17" grpId="1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1884680" y="709930"/>
            <a:ext cx="2914650" cy="1005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认识掌控板</a:t>
            </a:r>
            <a:endParaRPr lang="en-US" altLang="zh-C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zh-CN" sz="4400" dirty="0"/>
          </a:p>
          <a:p>
            <a:pPr marL="0" indent="0">
              <a:buNone/>
            </a:pPr>
            <a:endParaRPr lang="zh-CN" altLang="zh-CN" sz="4400" dirty="0"/>
          </a:p>
          <a:p>
            <a:pPr marL="0" indent="0">
              <a:buNone/>
            </a:pPr>
            <a:endParaRPr lang="zh-CN" altLang="en-US" sz="4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416878" y="3331624"/>
            <a:ext cx="8310245" cy="1695450"/>
            <a:chOff x="226695" y="3331624"/>
            <a:chExt cx="8310245" cy="1695450"/>
          </a:xfrm>
        </p:grpSpPr>
        <p:pic>
          <p:nvPicPr>
            <p:cNvPr id="5" name="图片 51" descr="3"/>
            <p:cNvPicPr>
              <a:picLocks noChangeAspect="1"/>
            </p:cNvPicPr>
            <p:nvPr/>
          </p:nvPicPr>
          <p:blipFill>
            <a:blip r:embed="rId2"/>
            <a:srcRect t="236" r="1457"/>
            <a:stretch>
              <a:fillRect/>
            </a:stretch>
          </p:blipFill>
          <p:spPr>
            <a:xfrm>
              <a:off x="226695" y="3355119"/>
              <a:ext cx="3872230" cy="1671955"/>
            </a:xfrm>
            <a:prstGeom prst="rect">
              <a:avLst/>
            </a:prstGeom>
          </p:spPr>
        </p:pic>
        <p:pic>
          <p:nvPicPr>
            <p:cNvPr id="7" name="图片 50" descr="4"/>
            <p:cNvPicPr>
              <a:picLocks noChangeAspect="1"/>
            </p:cNvPicPr>
            <p:nvPr/>
          </p:nvPicPr>
          <p:blipFill>
            <a:blip r:embed="rId3"/>
            <a:srcRect r="1024" b="776"/>
            <a:stretch>
              <a:fillRect/>
            </a:stretch>
          </p:blipFill>
          <p:spPr>
            <a:xfrm>
              <a:off x="4502150" y="3331624"/>
              <a:ext cx="4034790" cy="169545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989860" y="1714494"/>
            <a:ext cx="71642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掌控板是一块普及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STEAM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创客教育、人工智能教育、编程教育的开源智能硬件；它集成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ESP32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高性能双核芯片，支持</a:t>
            </a:r>
            <a:r>
              <a:rPr lang="en-US" altLang="zh-CN" kern="1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WiFi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和蓝牙双模通信，可作为物联网节点，实现物联网应用；掌控板分为正反两面，集成了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OLED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显示屏、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RGB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灯、加速度计、麦克风等智能控制类应用，与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Mind+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软件相结合可以编出许多不可思议的效果。</a:t>
            </a:r>
            <a:endParaRPr lang="zh-CN" altLang="zh-CN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80" y="1404620"/>
            <a:ext cx="3876040" cy="451485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884681" y="709930"/>
            <a:ext cx="2946111" cy="945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安装驱动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zh-CN" sz="4400" dirty="0"/>
          </a:p>
          <a:p>
            <a:pPr marL="0" indent="0">
              <a:buNone/>
            </a:pPr>
            <a:endParaRPr lang="zh-CN" altLang="zh-CN" sz="4400" dirty="0"/>
          </a:p>
          <a:p>
            <a:pPr marL="0" indent="0">
              <a:buNone/>
            </a:pPr>
            <a:endParaRPr lang="zh-CN" altLang="en-US" sz="4400" dirty="0"/>
          </a:p>
        </p:txBody>
      </p:sp>
      <p:grpSp>
        <p:nvGrpSpPr>
          <p:cNvPr id="10" name="组合 242"/>
          <p:cNvGrpSpPr/>
          <p:nvPr/>
        </p:nvGrpSpPr>
        <p:grpSpPr>
          <a:xfrm>
            <a:off x="4687917" y="2120188"/>
            <a:ext cx="914400" cy="1005840"/>
            <a:chOff x="68382" y="108404"/>
            <a:chExt cx="247650" cy="272415"/>
          </a:xfrm>
        </p:grpSpPr>
        <p:sp>
          <p:nvSpPr>
            <p:cNvPr id="11" name="椭圆 243"/>
            <p:cNvSpPr/>
            <p:nvPr/>
          </p:nvSpPr>
          <p:spPr>
            <a:xfrm>
              <a:off x="76200" y="116205"/>
              <a:ext cx="68580" cy="685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just"/>
              <a:r>
                <a:rPr lang="en-US" altLang="zh-CN" sz="75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 </a:t>
              </a:r>
              <a:endParaRPr lang="en-US" altLang="zh-CN" sz="75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2" name="文本框 244"/>
            <p:cNvSpPr txBox="1"/>
            <p:nvPr/>
          </p:nvSpPr>
          <p:spPr>
            <a:xfrm>
              <a:off x="68382" y="108404"/>
              <a:ext cx="247650" cy="27241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just"/>
              <a:r>
                <a:rPr lang="en-US" altLang="zh-CN" sz="1400" b="1" kern="100" dirty="0">
                  <a:latin typeface="Comic Sans MS" panose="030F0702030302020204" charset="0"/>
                  <a:ea typeface="宋体" panose="02010600030101010101" pitchFamily="2" charset="-122"/>
                  <a:cs typeface="Comic Sans MS" panose="030F0702030302020204" charset="0"/>
                  <a:sym typeface="Times New Roman" panose="02020603050405020304"/>
                </a:rPr>
                <a:t>1</a:t>
              </a:r>
              <a:endParaRPr lang="en-US" altLang="zh-CN" sz="1400" b="1" kern="100" dirty="0"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  <a:sym typeface="Times New Roman" panose="02020603050405020304"/>
              </a:endParaRPr>
            </a:p>
          </p:txBody>
        </p:sp>
      </p:grpSp>
      <p:grpSp>
        <p:nvGrpSpPr>
          <p:cNvPr id="13" name="组合 246"/>
          <p:cNvGrpSpPr/>
          <p:nvPr/>
        </p:nvGrpSpPr>
        <p:grpSpPr>
          <a:xfrm>
            <a:off x="2120854" y="5512317"/>
            <a:ext cx="892810" cy="982345"/>
            <a:chOff x="73477" y="105688"/>
            <a:chExt cx="247650" cy="272415"/>
          </a:xfrm>
        </p:grpSpPr>
        <p:sp>
          <p:nvSpPr>
            <p:cNvPr id="14" name="椭圆 247"/>
            <p:cNvSpPr/>
            <p:nvPr/>
          </p:nvSpPr>
          <p:spPr>
            <a:xfrm>
              <a:off x="76200" y="116205"/>
              <a:ext cx="68580" cy="685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just"/>
              <a:r>
                <a:rPr lang="en-US" altLang="zh-CN" sz="75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 </a:t>
              </a:r>
              <a:endParaRPr lang="en-US" altLang="zh-CN" sz="75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5" name="文本框 248"/>
            <p:cNvSpPr txBox="1"/>
            <p:nvPr/>
          </p:nvSpPr>
          <p:spPr>
            <a:xfrm>
              <a:off x="73477" y="105688"/>
              <a:ext cx="247650" cy="27241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just"/>
              <a:r>
                <a:rPr lang="en-US" altLang="zh-CN" sz="1400" b="1" kern="100" dirty="0">
                  <a:latin typeface="Comic Sans MS" panose="030F0702030302020204" charset="0"/>
                  <a:ea typeface="宋体" panose="02010600030101010101" pitchFamily="2" charset="-122"/>
                  <a:cs typeface="Comic Sans MS" panose="030F0702030302020204" charset="0"/>
                  <a:sym typeface="Times New Roman" panose="02020603050405020304"/>
                </a:rPr>
                <a:t>2</a:t>
              </a:r>
              <a:endParaRPr lang="en-US" altLang="zh-CN" sz="1400" b="1" kern="100" dirty="0"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825240"/>
            <a:ext cx="8338820" cy="21513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30" y="1332230"/>
            <a:ext cx="7087870" cy="2198370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1884680" y="709930"/>
            <a:ext cx="3636226" cy="782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安装驱动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zh-CN" sz="4400" dirty="0"/>
          </a:p>
          <a:p>
            <a:pPr marL="0" indent="0">
              <a:buNone/>
            </a:pPr>
            <a:endParaRPr lang="zh-CN" altLang="zh-CN" sz="4400" dirty="0"/>
          </a:p>
          <a:p>
            <a:pPr marL="0" indent="0">
              <a:buNone/>
            </a:pPr>
            <a:endParaRPr lang="zh-CN" altLang="en-US" sz="4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2121540" y="1492885"/>
            <a:ext cx="4900919" cy="1070924"/>
            <a:chOff x="1552" y="3170"/>
            <a:chExt cx="3745" cy="818"/>
          </a:xfrm>
        </p:grpSpPr>
        <p:grpSp>
          <p:nvGrpSpPr>
            <p:cNvPr id="14" name="组合 72"/>
            <p:cNvGrpSpPr/>
            <p:nvPr/>
          </p:nvGrpSpPr>
          <p:grpSpPr>
            <a:xfrm>
              <a:off x="1552" y="3170"/>
              <a:ext cx="677" cy="745"/>
              <a:chOff x="48719" y="88733"/>
              <a:chExt cx="365476" cy="401895"/>
            </a:xfrm>
          </p:grpSpPr>
          <p:sp>
            <p:nvSpPr>
              <p:cNvPr id="18" name="椭圆 70"/>
              <p:cNvSpPr/>
              <p:nvPr/>
            </p:nvSpPr>
            <p:spPr>
              <a:xfrm>
                <a:off x="48719" y="88733"/>
                <a:ext cx="123571" cy="12349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just"/>
                <a:r>
                  <a:rPr lang="en-US" altLang="zh-CN" sz="75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 </a:t>
                </a:r>
                <a:endParaRPr lang="en-US" altLang="zh-CN" sz="75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1" name="文本框 71"/>
              <p:cNvSpPr txBox="1"/>
              <p:nvPr/>
            </p:nvSpPr>
            <p:spPr>
              <a:xfrm>
                <a:off x="48719" y="88745"/>
                <a:ext cx="365476" cy="40188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just"/>
                <a:r>
                  <a:rPr lang="en-US" altLang="zh-CN" sz="1400" b="1" kern="100" dirty="0">
                    <a:latin typeface="Comic Sans MS" panose="030F0702030302020204" charset="0"/>
                    <a:ea typeface="宋体" panose="02010600030101010101" pitchFamily="2" charset="-122"/>
                    <a:cs typeface="Comic Sans MS" panose="030F0702030302020204" charset="0"/>
                    <a:sym typeface="Times New Roman" panose="02020603050405020304"/>
                  </a:rPr>
                  <a:t>3</a:t>
                </a:r>
                <a:endParaRPr lang="en-US" altLang="zh-CN" sz="1400" b="1" kern="100" dirty="0">
                  <a:latin typeface="Comic Sans MS" panose="030F0702030302020204" charset="0"/>
                  <a:ea typeface="宋体" panose="02010600030101010101" pitchFamily="2" charset="-122"/>
                  <a:cs typeface="Comic Sans MS" panose="030F0702030302020204" charset="0"/>
                  <a:sym typeface="Times New Roman" panose="02020603050405020304"/>
                </a:endParaRPr>
              </a:p>
            </p:txBody>
          </p:sp>
        </p:grpSp>
        <p:grpSp>
          <p:nvGrpSpPr>
            <p:cNvPr id="15" name="组合 74"/>
            <p:cNvGrpSpPr/>
            <p:nvPr/>
          </p:nvGrpSpPr>
          <p:grpSpPr>
            <a:xfrm>
              <a:off x="4809" y="3461"/>
              <a:ext cx="488" cy="527"/>
              <a:chOff x="37273" y="49745"/>
              <a:chExt cx="263358" cy="284361"/>
            </a:xfrm>
          </p:grpSpPr>
          <p:sp>
            <p:nvSpPr>
              <p:cNvPr id="16" name="椭圆 75"/>
              <p:cNvSpPr/>
              <p:nvPr/>
            </p:nvSpPr>
            <p:spPr>
              <a:xfrm>
                <a:off x="37273" y="49745"/>
                <a:ext cx="146609" cy="1465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just"/>
                <a:r>
                  <a:rPr lang="en-US" altLang="zh-CN" sz="75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 </a:t>
                </a:r>
                <a:endParaRPr lang="en-US" altLang="zh-CN" sz="75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7" name="文本框 76"/>
              <p:cNvSpPr txBox="1"/>
              <p:nvPr/>
            </p:nvSpPr>
            <p:spPr>
              <a:xfrm>
                <a:off x="52981" y="61691"/>
                <a:ext cx="247650" cy="27241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just"/>
                <a:r>
                  <a:rPr lang="en-US" altLang="zh-CN" sz="1400" b="1" kern="100" dirty="0">
                    <a:latin typeface="Comic Sans MS" panose="030F0702030302020204" charset="0"/>
                    <a:ea typeface="宋体" panose="02010600030101010101" pitchFamily="2" charset="-122"/>
                    <a:cs typeface="Comic Sans MS" panose="030F0702030302020204" charset="0"/>
                    <a:sym typeface="Times New Roman" panose="02020603050405020304"/>
                  </a:rPr>
                  <a:t>4</a:t>
                </a:r>
                <a:endParaRPr lang="en-US" altLang="zh-CN" sz="1400" b="1" kern="100" dirty="0">
                  <a:latin typeface="Comic Sans MS" panose="030F0702030302020204" charset="0"/>
                  <a:ea typeface="宋体" panose="02010600030101010101" pitchFamily="2" charset="-122"/>
                  <a:cs typeface="Comic Sans MS" panose="030F0702030302020204" charset="0"/>
                  <a:sym typeface="Times New Roman" panose="02020603050405020304"/>
                </a:endParaRPr>
              </a:p>
            </p:txBody>
          </p:sp>
        </p:grpSp>
      </p:grpSp>
      <p:grpSp>
        <p:nvGrpSpPr>
          <p:cNvPr id="27" name="组合 242"/>
          <p:cNvGrpSpPr/>
          <p:nvPr/>
        </p:nvGrpSpPr>
        <p:grpSpPr>
          <a:xfrm>
            <a:off x="3517097" y="4235189"/>
            <a:ext cx="503168" cy="591184"/>
            <a:chOff x="58713" y="64582"/>
            <a:chExt cx="247650" cy="272415"/>
          </a:xfrm>
        </p:grpSpPr>
        <p:sp>
          <p:nvSpPr>
            <p:cNvPr id="28" name="椭圆 243"/>
            <p:cNvSpPr/>
            <p:nvPr/>
          </p:nvSpPr>
          <p:spPr>
            <a:xfrm>
              <a:off x="63386" y="73484"/>
              <a:ext cx="132515" cy="1325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just"/>
              <a:r>
                <a:rPr lang="en-US" altLang="zh-CN" sz="75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 </a:t>
              </a:r>
              <a:endParaRPr lang="en-US" altLang="zh-CN" sz="75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9" name="文本框 244"/>
            <p:cNvSpPr txBox="1"/>
            <p:nvPr/>
          </p:nvSpPr>
          <p:spPr>
            <a:xfrm>
              <a:off x="58713" y="64582"/>
              <a:ext cx="247650" cy="27241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just"/>
              <a:r>
                <a:rPr lang="en-US" altLang="zh-CN" sz="1400" b="1" kern="100" dirty="0">
                  <a:latin typeface="Comic Sans MS" panose="030F0702030302020204" charset="0"/>
                  <a:ea typeface="宋体" panose="02010600030101010101" pitchFamily="2" charset="-122"/>
                  <a:cs typeface="Comic Sans MS" panose="030F0702030302020204" charset="0"/>
                  <a:sym typeface="Times New Roman" panose="02020603050405020304"/>
                </a:rPr>
                <a:t>5</a:t>
              </a:r>
              <a:endParaRPr lang="en-US" altLang="zh-CN" sz="1400" b="1" kern="100" dirty="0"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  <a:sym typeface="Times New Roman" panose="02020603050405020304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70244" y="4113016"/>
            <a:ext cx="3434963" cy="2078100"/>
            <a:chOff x="6885902" y="2322874"/>
            <a:chExt cx="3434963" cy="2078100"/>
          </a:xfrm>
        </p:grpSpPr>
        <p:sp>
          <p:nvSpPr>
            <p:cNvPr id="26" name="矩形 87"/>
            <p:cNvSpPr/>
            <p:nvPr/>
          </p:nvSpPr>
          <p:spPr>
            <a:xfrm>
              <a:off x="9458240" y="2322874"/>
              <a:ext cx="862625" cy="3235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矩形 29"/>
            <p:cNvSpPr/>
            <p:nvPr/>
          </p:nvSpPr>
          <p:spPr>
            <a:xfrm>
              <a:off x="6885902" y="3535873"/>
              <a:ext cx="1877093" cy="8651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右侧的       就会变成</a:t>
              </a:r>
              <a:endPara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31" name="图片 30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7" t="28132" r="2933" b="18044"/>
            <a:stretch>
              <a:fillRect/>
            </a:stretch>
          </p:blipFill>
          <p:spPr bwMode="auto">
            <a:xfrm>
              <a:off x="7987448" y="4026427"/>
              <a:ext cx="657860" cy="26257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图片 31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14" b="18939"/>
            <a:stretch>
              <a:fillRect/>
            </a:stretch>
          </p:blipFill>
          <p:spPr bwMode="auto">
            <a:xfrm>
              <a:off x="7684638" y="3708396"/>
              <a:ext cx="649946" cy="26257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" name="直接箭头连接符 4"/>
            <p:cNvCxnSpPr/>
            <p:nvPr/>
          </p:nvCxnSpPr>
          <p:spPr>
            <a:xfrm flipH="1">
              <a:off x="8483484" y="2646397"/>
              <a:ext cx="1092316" cy="84165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对话气泡: 矩形 18"/>
          <p:cNvSpPr/>
          <p:nvPr/>
        </p:nvSpPr>
        <p:spPr>
          <a:xfrm>
            <a:off x="1984786" y="2194560"/>
            <a:ext cx="6013525" cy="2850776"/>
          </a:xfrm>
          <a:prstGeom prst="wedgeRectCallout">
            <a:avLst>
              <a:gd name="adj1" fmla="val -56075"/>
              <a:gd name="adj2" fmla="val -77689"/>
            </a:avLst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17403" y="2311650"/>
            <a:ext cx="2244525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任务一</a:t>
            </a:r>
            <a:r>
              <a:rPr lang="en-US" altLang="zh-C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endParaRPr lang="en-US" altLang="zh-CN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63501" y="3294987"/>
            <a:ext cx="2343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         安装驱动。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726</Words>
  <Application>WPS 演示</Application>
  <PresentationFormat>全屏显示(4:3)</PresentationFormat>
  <Paragraphs>118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宋体</vt:lpstr>
      <vt:lpstr>Wingdings</vt:lpstr>
      <vt:lpstr>楷体</vt:lpstr>
      <vt:lpstr>黑体</vt:lpstr>
      <vt:lpstr>Times New Roman</vt:lpstr>
      <vt:lpstr>Calibri</vt:lpstr>
      <vt:lpstr>Times New Roman</vt:lpstr>
      <vt:lpstr>Comic Sans MS</vt:lpstr>
      <vt:lpstr>等线</vt:lpstr>
      <vt:lpstr>微软雅黑</vt:lpstr>
      <vt:lpstr>Arial Unicode MS</vt:lpstr>
      <vt:lpstr>等线 Light</vt:lpstr>
      <vt:lpstr>Calibri Light</vt:lpstr>
      <vt:lpstr>Calibri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 绿叶</dc:creator>
  <cp:lastModifiedBy>谢贤晓</cp:lastModifiedBy>
  <cp:revision>70</cp:revision>
  <dcterms:created xsi:type="dcterms:W3CDTF">2019-05-05T06:45:00Z</dcterms:created>
  <dcterms:modified xsi:type="dcterms:W3CDTF">2019-06-17T08:58:03Z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